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7" r:id="rId2"/>
  </p:sldMasterIdLst>
  <p:notesMasterIdLst>
    <p:notesMasterId r:id="rId7"/>
  </p:notesMasterIdLst>
  <p:sldIdLst>
    <p:sldId id="259" r:id="rId3"/>
    <p:sldId id="260" r:id="rId4"/>
    <p:sldId id="261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41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568" y="168"/>
      </p:cViewPr>
      <p:guideLst>
        <p:guide orient="horz" pos="2160"/>
        <p:guide pos="3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F67E3-005B-4A5B-A64B-4E620D6532D3}" type="datetimeFigureOut">
              <a:rPr lang="nl-NL" smtClean="0"/>
              <a:t>24-02-18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6EB55-D046-4316-A421-6DEA4C9E91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21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Rechthoek 11"/>
          <p:cNvSpPr/>
          <p:nvPr userDrawn="1"/>
        </p:nvSpPr>
        <p:spPr>
          <a:xfrm>
            <a:off x="0" y="4679576"/>
            <a:ext cx="9144000" cy="217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91440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576000" y="1080000"/>
            <a:ext cx="4919366" cy="402479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/>
          </p:nvPr>
        </p:nvSpPr>
        <p:spPr>
          <a:xfrm>
            <a:off x="576000" y="5392800"/>
            <a:ext cx="4919366" cy="8207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071365" y="1646238"/>
            <a:ext cx="2498893" cy="4567361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1793196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29" userDrawn="1">
          <p15:clr>
            <a:srgbClr val="FBAE40"/>
          </p15:clr>
        </p15:guide>
        <p15:guide id="2" pos="44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91440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1" y="1350253"/>
            <a:ext cx="4648209" cy="550774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6516950" cy="238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6516947" cy="16559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871740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1" y="701033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516951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516951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42C326A-B463-B345-B615-C934F92D9F17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1481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1" y="702253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516951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516951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42E2145-FE92-BA42-8DC6-03421F685BA4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14414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C006-9263-9D49-8924-E127627212F0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76263" y="1655999"/>
            <a:ext cx="7991475" cy="4392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77039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0" y="1800000"/>
            <a:ext cx="4921624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4359600"/>
            <a:ext cx="4921624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17E6666-1E8F-064D-B490-F266CC50F8E8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071365" y="663108"/>
            <a:ext cx="2498893" cy="23669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18"/>
          </p:nvPr>
        </p:nvSpPr>
        <p:spPr>
          <a:xfrm>
            <a:off x="6071364" y="3435334"/>
            <a:ext cx="2498893" cy="23669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922290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6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4921200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4921200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43CDBD9-3DE8-714C-860D-6537784A587F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071365" y="663108"/>
            <a:ext cx="2498893" cy="23669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8"/>
          </p:nvPr>
        </p:nvSpPr>
        <p:spPr>
          <a:xfrm>
            <a:off x="6071364" y="3435334"/>
            <a:ext cx="2498893" cy="23669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100619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656000"/>
            <a:ext cx="3924000" cy="43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738" y="1656000"/>
            <a:ext cx="3924000" cy="43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D213-A74C-CC4D-B453-F1776B83359A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8263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459" y="1656000"/>
            <a:ext cx="3924000" cy="576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459" y="2339788"/>
            <a:ext cx="3924000" cy="37085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656000"/>
            <a:ext cx="3924000" cy="576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49" y="2339789"/>
            <a:ext cx="3924000" cy="37085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97F4-6495-A341-8DF5-0CE0E6D11815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71720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9A15B-61F2-9C4A-ADCE-C36EFD413884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3336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93CFA-246F-2643-8945-FCA78851A365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536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68772" y="860612"/>
            <a:ext cx="7806456" cy="44851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A8F8-1212-AA4C-9AE8-BA25E8BCA526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849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6"/>
          <p:cNvSpPr/>
          <p:nvPr userDrawn="1"/>
        </p:nvSpPr>
        <p:spPr>
          <a:xfrm>
            <a:off x="0" y="6210000"/>
            <a:ext cx="9144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7E770FC-2338-9343-BE5D-FB81EFA23954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00" y="6353999"/>
            <a:ext cx="1008305" cy="360000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86250" y="6210000"/>
            <a:ext cx="369255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655999"/>
            <a:ext cx="7991738" cy="439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449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  <p:sldLayoutId id="2147483664" r:id="rId5"/>
    <p:sldLayoutId id="2147483665" r:id="rId6"/>
    <p:sldLayoutId id="2147483666" r:id="rId7"/>
    <p:sldLayoutId id="2147483667" r:id="rId8"/>
    <p:sldLayoutId id="214748367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16" userDrawn="1">
          <p15:clr>
            <a:srgbClr val="F26B43"/>
          </p15:clr>
        </p15:guide>
        <p15:guide id="2" pos="5397" userDrawn="1">
          <p15:clr>
            <a:srgbClr val="F26B43"/>
          </p15:clr>
        </p15:guide>
        <p15:guide id="3" orient="horz" pos="102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6"/>
          <p:cNvSpPr/>
          <p:nvPr userDrawn="1"/>
        </p:nvSpPr>
        <p:spPr>
          <a:xfrm>
            <a:off x="0" y="6210000"/>
            <a:ext cx="9144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C398F860-FF6C-B447-88B6-3383B697A2BA}" type="datetime1">
              <a:rPr lang="nl-BE" smtClean="0"/>
              <a:t>24/02/18</a:t>
            </a:fld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00" y="6353999"/>
            <a:ext cx="1008305" cy="360000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86250" y="6210000"/>
            <a:ext cx="369255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7991738" cy="443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28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5397" userDrawn="1">
          <p15:clr>
            <a:srgbClr val="F26B43"/>
          </p15:clr>
        </p15:guide>
        <p15:guide id="3" orient="horz" pos="3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8315081" cy="4024798"/>
          </a:xfrm>
        </p:spPr>
        <p:txBody>
          <a:bodyPr/>
          <a:lstStyle/>
          <a:p>
            <a:r>
              <a:rPr lang="nl-NL" dirty="0"/>
              <a:t>Solarwind </a:t>
            </a:r>
            <a:r>
              <a:rPr lang="nl-NL" dirty="0" err="1"/>
              <a:t>Modelica</a:t>
            </a:r>
            <a:r>
              <a:rPr lang="nl-NL" dirty="0"/>
              <a:t> model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Filip Jorissen</a:t>
            </a:r>
          </a:p>
          <a:p>
            <a:r>
              <a:rPr lang="nl-NL" dirty="0"/>
              <a:t>Lieve </a:t>
            </a:r>
            <a:r>
              <a:rPr lang="nl-NL" dirty="0" err="1"/>
              <a:t>Helsen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5373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8905004-B48A-D24B-82DD-7D774F2E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2727999-30BA-DB4E-B7AF-E3B4B0AD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C239D18-1EF4-4347-B84C-6958E27B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Introduction to Solarwind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9923FC-B65F-D945-B72D-E66346FF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32"/>
            <a:ext cx="9144000" cy="605050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B3BC6D0-F4E8-8345-B036-17A354373AEC}"/>
              </a:ext>
            </a:extLst>
          </p:cNvPr>
          <p:cNvSpPr txBox="1"/>
          <p:nvPr/>
        </p:nvSpPr>
        <p:spPr>
          <a:xfrm>
            <a:off x="952211" y="6210000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>
                <a:solidFill>
                  <a:schemeClr val="bg1"/>
                </a:solidFill>
              </a:rPr>
              <a:t>Courtesy of Progroup</a:t>
            </a:r>
          </a:p>
        </p:txBody>
      </p:sp>
    </p:spTree>
    <p:extLst>
      <p:ext uri="{BB962C8B-B14F-4D97-AF65-F5344CB8AC3E}">
        <p14:creationId xmlns:p14="http://schemas.microsoft.com/office/powerpoint/2010/main" val="15224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A703A9E-9C77-BE43-88BA-09F189C7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19A1B6E-1803-204A-8B10-BEECD1B7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491F440-E1AC-6646-AB90-4932A8E9D7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Demonstration building of sustainability</a:t>
            </a:r>
          </a:p>
          <a:p>
            <a:r>
              <a:rPr lang="nl-BE" dirty="0"/>
              <a:t>Office building ~ 10 000 m</a:t>
            </a:r>
            <a:r>
              <a:rPr lang="nl-BE" baseline="30000" dirty="0"/>
              <a:t>2</a:t>
            </a:r>
          </a:p>
          <a:p>
            <a:r>
              <a:rPr lang="nl-BE"/>
              <a:t>Six floors of which four are modelled</a:t>
            </a:r>
            <a:endParaRPr lang="nl-BE" dirty="0"/>
          </a:p>
          <a:p>
            <a:r>
              <a:rPr lang="nl-BE" dirty="0"/>
              <a:t>HVAC: 4 x HP, TES (20 m</a:t>
            </a:r>
            <a:r>
              <a:rPr lang="nl-BE" baseline="30000" dirty="0"/>
              <a:t>3</a:t>
            </a:r>
            <a:r>
              <a:rPr lang="nl-BE" dirty="0"/>
              <a:t>), CCA, borefield, AHU, 60 m</a:t>
            </a:r>
            <a:r>
              <a:rPr lang="nl-BE" baseline="30000" dirty="0"/>
              <a:t>2</a:t>
            </a:r>
            <a:r>
              <a:rPr lang="nl-BE" dirty="0"/>
              <a:t> solar collectors, pellet furnace, PV, etc.</a:t>
            </a:r>
          </a:p>
          <a:p>
            <a:r>
              <a:rPr lang="nl-BE" dirty="0"/>
              <a:t>Facade: light wall, U value of 0.8 W/m</a:t>
            </a:r>
            <a:r>
              <a:rPr lang="nl-BE" baseline="30000" dirty="0"/>
              <a:t>2</a:t>
            </a:r>
            <a:r>
              <a:rPr lang="nl-BE" dirty="0"/>
              <a:t>K, triple glazing</a:t>
            </a:r>
          </a:p>
          <a:p>
            <a:r>
              <a:rPr lang="nl-BE" dirty="0"/>
              <a:t>Rule based control implementation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EBAEA36-D19D-4948-B1C7-D68C37BC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7119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D880A57-7469-6548-BB14-1537F8CC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 of engineering, Mechanical engineering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4AFB60-6039-BC4C-AC51-0F9A5DCB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63839AE-C1B4-964C-87BC-288D31E6EA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32 zones using IDEAS</a:t>
            </a:r>
          </a:p>
          <a:p>
            <a:r>
              <a:rPr lang="nl-BE" dirty="0"/>
              <a:t>Individually controlled CCA and VAV for each zone</a:t>
            </a:r>
          </a:p>
          <a:p>
            <a:r>
              <a:rPr lang="nl-BE" dirty="0"/>
              <a:t>Pressure-driven air flow model and hydronic model</a:t>
            </a:r>
          </a:p>
          <a:p>
            <a:r>
              <a:rPr lang="nl-BE" dirty="0"/>
              <a:t>HVAC implemented using IDEAS, IBPSA, Buildings</a:t>
            </a:r>
          </a:p>
          <a:p>
            <a:r>
              <a:rPr lang="nl-BE" dirty="0"/>
              <a:t>Validated using on-site measurement data</a:t>
            </a:r>
          </a:p>
          <a:p>
            <a:pPr lvl="1"/>
            <a:r>
              <a:rPr lang="nl-BE" dirty="0"/>
              <a:t>HVAC up to high accuracy</a:t>
            </a:r>
          </a:p>
          <a:p>
            <a:pPr lvl="1"/>
            <a:r>
              <a:rPr lang="nl-BE" dirty="0"/>
              <a:t>Heat balance of the model shows large differences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D70222-0E50-7648-AEEE-C0106986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5956621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Leuven" id="{93D6709A-035A-3B46-9AA5-7313BB87CBF0}" vid="{2B937207-B010-7447-AD7A-A15764723A27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Leuven" id="{93D6709A-035A-3B46-9AA5-7313BB87CBF0}" vid="{1358856E-E12F-5F4A-A7EE-F2510FF94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148</Words>
  <Application>Microsoft Macintosh PowerPoint</Application>
  <PresentationFormat>Diavoorstelling (4:3)</PresentationFormat>
  <Paragraphs>26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KU Leuven</vt:lpstr>
      <vt:lpstr>KU Leuven sedes</vt:lpstr>
      <vt:lpstr>Solarwind Modelica model</vt:lpstr>
      <vt:lpstr>Introduction to Solarwind</vt:lpstr>
      <vt:lpstr>Key facts</vt:lpstr>
      <vt:lpstr>Model implementation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Office-gebruiker</dc:creator>
  <cp:lastModifiedBy/>
  <cp:revision>1</cp:revision>
  <dcterms:created xsi:type="dcterms:W3CDTF">2018-02-21T15:00:05Z</dcterms:created>
  <dcterms:modified xsi:type="dcterms:W3CDTF">2018-02-24T07:53:44Z</dcterms:modified>
</cp:coreProperties>
</file>